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75" r:id="rId1"/>
  </p:sldMasterIdLst>
  <p:notesMasterIdLst>
    <p:notesMasterId r:id="rId13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981" autoAdjust="0"/>
    <p:restoredTop sz="94660"/>
  </p:normalViewPr>
  <p:slideViewPr>
    <p:cSldViewPr snapToGrid="0">
      <p:cViewPr varScale="1">
        <p:scale>
          <a:sx n="66" d="100"/>
          <a:sy n="66" d="100"/>
        </p:scale>
        <p:origin x="285" y="4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2014-2015 School Year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064" b="0" i="0" u="none" strike="noStrike" kern="1200" baseline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Doughnut Sale</c:v>
                </c:pt>
                <c:pt idx="1">
                  <c:v>Candy Bar Sale</c:v>
                </c:pt>
                <c:pt idx="2">
                  <c:v>Walk-a-thon</c:v>
                </c:pt>
                <c:pt idx="3">
                  <c:v>Wrap Gifts</c:v>
                </c:pt>
              </c:strCache>
            </c:strRef>
          </c:cat>
          <c:val>
            <c:numRef>
              <c:f>Sheet1!$B$2:$B$5</c:f>
              <c:numCache>
                <c:formatCode>"$"#,##0.00</c:formatCode>
                <c:ptCount val="4"/>
                <c:pt idx="0">
                  <c:v>1527</c:v>
                </c:pt>
                <c:pt idx="1">
                  <c:v>1155</c:v>
                </c:pt>
                <c:pt idx="2">
                  <c:v>800</c:v>
                </c:pt>
                <c:pt idx="3">
                  <c:v>1864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962-46F8-A9D7-C7903D8AAF85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2015-2016 School Year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064" b="0" i="0" u="none" strike="noStrike" kern="1200" baseline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Doughnut Sale</c:v>
                </c:pt>
                <c:pt idx="1">
                  <c:v>Candy Bar Sale</c:v>
                </c:pt>
                <c:pt idx="2">
                  <c:v>Walk-a-thon</c:v>
                </c:pt>
                <c:pt idx="3">
                  <c:v>Wrap Gifts</c:v>
                </c:pt>
              </c:strCache>
            </c:strRef>
          </c:cat>
          <c:val>
            <c:numRef>
              <c:f>Sheet1!$C$2:$C$5</c:f>
              <c:numCache>
                <c:formatCode>"$"#,##0.00</c:formatCode>
                <c:ptCount val="4"/>
                <c:pt idx="0">
                  <c:v>1876</c:v>
                </c:pt>
                <c:pt idx="1">
                  <c:v>1234</c:v>
                </c:pt>
                <c:pt idx="2">
                  <c:v>955</c:v>
                </c:pt>
                <c:pt idx="3">
                  <c:v>1495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962-46F8-A9D7-C7903D8AAF85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444"/>
        <c:overlap val="-90"/>
        <c:axId val="369452800"/>
        <c:axId val="369451232"/>
      </c:barChart>
      <c:catAx>
        <c:axId val="369452800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0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64" b="0" i="0" u="none" strike="noStrike" kern="1200" cap="all" spc="12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69451232"/>
        <c:crosses val="autoZero"/>
        <c:auto val="1"/>
        <c:lblAlgn val="ctr"/>
        <c:lblOffset val="100"/>
        <c:noMultiLvlLbl val="0"/>
      </c:catAx>
      <c:valAx>
        <c:axId val="369451232"/>
        <c:scaling>
          <c:orientation val="minMax"/>
        </c:scaling>
        <c:delete val="1"/>
        <c:axPos val="l"/>
        <c:numFmt formatCode="&quot;$&quot;#,##0.00" sourceLinked="1"/>
        <c:majorTickMark val="none"/>
        <c:minorTickMark val="none"/>
        <c:tickLblPos val="nextTo"/>
        <c:crossAx val="36945280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64" kern="1200" cap="all" spc="1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50000"/>
        <a:lumOff val="50000"/>
      </a:schemeClr>
    </cs:fontRef>
    <cs:defRPr sz="1064" b="0" i="0" u="none" strike="noStrike" kern="1200" baseline="0"/>
    <cs:bodyPr rot="-5400000" spcFirstLastPara="1" vertOverflow="clip" horzOverflow="clip" vert="horz" wrap="square" lIns="38100" tIns="19050" rIns="38100" bIns="19050" anchor="ctr" anchorCtr="1">
      <a:spAutoFit/>
    </cs:bodyPr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phClr"/>
        </a:solidFill>
        <a:round/>
      </a:ln>
    </cs:spPr>
  </cs:dataPointMarker>
  <cs:dataPointMarkerLayout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15000"/>
            <a:lumOff val="8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spc="12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064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785EAA1-329B-4788-937E-772082967C5E}" type="datetimeFigureOut">
              <a:rPr lang="en-US" smtClean="0"/>
              <a:t>3/2/16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2F34835-4539-4F10-A89C-CB09E44180C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60286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6BFCA3-03CB-4447-B147-2BEEDB13DB69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06213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242850"/>
            <a:ext cx="9474722" cy="242653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32994" y="4243845"/>
            <a:ext cx="3077108" cy="27694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0" y="2590078"/>
            <a:ext cx="9338793" cy="1660332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9504778" y="2590078"/>
            <a:ext cx="2684046" cy="16603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51030" y="2733709"/>
            <a:ext cx="8144134" cy="1373070"/>
          </a:xfrm>
        </p:spPr>
        <p:txBody>
          <a:bodyPr anchor="b">
            <a:noAutofit/>
          </a:bodyPr>
          <a:lstStyle>
            <a:lvl1pPr algn="r"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38671" y="4394039"/>
            <a:ext cx="8144134" cy="1117687"/>
          </a:xfrm>
        </p:spPr>
        <p:txBody>
          <a:bodyPr>
            <a:normAutofit/>
          </a:bodyPr>
          <a:lstStyle>
            <a:lvl1pPr marL="0" indent="0" algn="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802BA-91E5-41F6-AB00-B77EEDC61561}" type="datetimeFigureOut">
              <a:rPr lang="en-US" smtClean="0"/>
              <a:t>3/2/16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650763" y="2750337"/>
            <a:ext cx="1171888" cy="1356442"/>
          </a:xfrm>
        </p:spPr>
        <p:txBody>
          <a:bodyPr/>
          <a:lstStyle/>
          <a:p>
            <a:fld id="{4612A748-7E8A-45E8-98F5-87D717DA75A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21670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4711616"/>
            <a:ext cx="9613859" cy="453051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0322" y="609597"/>
            <a:ext cx="9613859" cy="3589575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19" y="5169583"/>
            <a:ext cx="9613862" cy="62297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802BA-91E5-41F6-AB00-B77EEDC61561}" type="datetimeFigureOut">
              <a:rPr lang="en-US" smtClean="0"/>
              <a:t>3/2/16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309"/>
            <a:ext cx="1154151" cy="1090789"/>
          </a:xfrm>
        </p:spPr>
        <p:txBody>
          <a:bodyPr/>
          <a:lstStyle/>
          <a:p>
            <a:fld id="{4612A748-7E8A-45E8-98F5-87D717DA75A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52536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609597"/>
            <a:ext cx="9613858" cy="3592750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802BA-91E5-41F6-AB00-B77EEDC61561}" type="datetimeFigureOut">
              <a:rPr lang="en-US" smtClean="0"/>
              <a:t>3/2/16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615"/>
            <a:ext cx="1154151" cy="1090789"/>
          </a:xfrm>
        </p:spPr>
        <p:txBody>
          <a:bodyPr/>
          <a:lstStyle/>
          <a:p>
            <a:fld id="{4612A748-7E8A-45E8-98F5-87D717DA75A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927975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3" name="Picture 12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7856" y="609598"/>
            <a:ext cx="8718877" cy="3036061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402288" y="3653379"/>
            <a:ext cx="815657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802BA-91E5-41F6-AB00-B77EEDC61561}" type="datetimeFigureOut">
              <a:rPr lang="en-US" smtClean="0"/>
              <a:t>3/2/16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4612A748-7E8A-45E8-98F5-87D717DA75A1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583572" y="74811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662809" y="30335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24096078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0" name="Picture 9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Rectangle 11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4711615"/>
            <a:ext cx="9613862" cy="5885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0" y="5300149"/>
            <a:ext cx="9613862" cy="50225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802BA-91E5-41F6-AB00-B77EEDC61561}" type="datetimeFigureOut">
              <a:rPr lang="en-US" smtClean="0"/>
              <a:t>3/2/16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4612A748-7E8A-45E8-98F5-87D717DA75A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302602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4" name="Picture 13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" name="Rectangle 16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69222" y="753228"/>
            <a:ext cx="9624960" cy="1080938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60946" y="2336873"/>
            <a:ext cx="307003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0322" y="3022673"/>
            <a:ext cx="3049702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56025" y="233687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945470" y="3022673"/>
            <a:ext cx="3063240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24156" y="2336873"/>
            <a:ext cx="30700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224156" y="3022673"/>
            <a:ext cx="3070025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802BA-91E5-41F6-AB00-B77EEDC61561}" type="datetimeFigureOut">
              <a:rPr lang="en-US" smtClean="0"/>
              <a:t>3/2/16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12A748-7E8A-45E8-98F5-87D717DA75A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1472146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0322" y="753228"/>
            <a:ext cx="9613860" cy="1080938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0318" y="4297503"/>
            <a:ext cx="30497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0318" y="2336873"/>
            <a:ext cx="30497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0318" y="4873765"/>
            <a:ext cx="3049705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45471" y="429750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945470" y="2336873"/>
            <a:ext cx="3063240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944117" y="4873764"/>
            <a:ext cx="3067297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30678" y="4297503"/>
            <a:ext cx="30635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230677" y="2336873"/>
            <a:ext cx="30635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230553" y="4873762"/>
            <a:ext cx="3067563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802BA-91E5-41F6-AB00-B77EEDC61561}" type="datetimeFigureOut">
              <a:rPr lang="en-US" smtClean="0"/>
              <a:t>3/2/16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12A748-7E8A-45E8-98F5-87D717DA75A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266273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802BA-91E5-41F6-AB00-B77EEDC61561}" type="datetimeFigureOut">
              <a:rPr lang="en-US" smtClean="0"/>
              <a:t>3/2/16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12A748-7E8A-45E8-98F5-87D717DA75A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478194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 rot="5400000">
            <a:off x="8116207" y="1869395"/>
            <a:ext cx="5106988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 rot="5400000">
            <a:off x="9868202" y="5372403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129231" y="609597"/>
            <a:ext cx="1073802" cy="435376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0322" y="609597"/>
            <a:ext cx="8870004" cy="5326589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07126" y="5936187"/>
            <a:ext cx="2743200" cy="365125"/>
          </a:xfrm>
        </p:spPr>
        <p:txBody>
          <a:bodyPr/>
          <a:lstStyle/>
          <a:p>
            <a:fld id="{C95802BA-91E5-41F6-AB00-B77EEDC61561}" type="datetimeFigureOut">
              <a:rPr lang="en-US" smtClean="0"/>
              <a:t>3/2/16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0321" y="5936188"/>
            <a:ext cx="6126805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097550" y="5398633"/>
            <a:ext cx="1154151" cy="1090789"/>
          </a:xfrm>
        </p:spPr>
        <p:txBody>
          <a:bodyPr anchor="t"/>
          <a:lstStyle>
            <a:lvl1pPr algn="ctr">
              <a:defRPr/>
            </a:lvl1pPr>
          </a:lstStyle>
          <a:p>
            <a:fld id="{4612A748-7E8A-45E8-98F5-87D717DA75A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38094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802BA-91E5-41F6-AB00-B77EEDC61561}" type="datetimeFigureOut">
              <a:rPr lang="en-US" smtClean="0"/>
              <a:t>3/2/16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12A748-7E8A-45E8-98F5-87D717DA75A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58163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086907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4" y="4087901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-2" y="2726267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5" y="2726267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2869895"/>
            <a:ext cx="9613860" cy="1090788"/>
          </a:xfrm>
        </p:spPr>
        <p:txBody>
          <a:bodyPr anchor="ctr">
            <a:normAutofit/>
          </a:bodyPr>
          <a:lstStyle>
            <a:lvl1pPr algn="r"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2" y="4232171"/>
            <a:ext cx="9613860" cy="1704017"/>
          </a:xfrm>
        </p:spPr>
        <p:txBody>
          <a:bodyPr>
            <a:normAutofit/>
          </a:bodyPr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802BA-91E5-41F6-AB00-B77EEDC61561}" type="datetimeFigureOut">
              <a:rPr lang="en-US" smtClean="0"/>
              <a:t>3/2/16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729455" y="2869895"/>
            <a:ext cx="1154151" cy="1090789"/>
          </a:xfrm>
        </p:spPr>
        <p:txBody>
          <a:bodyPr/>
          <a:lstStyle/>
          <a:p>
            <a:fld id="{4612A748-7E8A-45E8-98F5-87D717DA75A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64793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0320" y="2336873"/>
            <a:ext cx="4698358" cy="3599316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94123" y="2336873"/>
            <a:ext cx="4700058" cy="3599316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802BA-91E5-41F6-AB00-B77EEDC61561}" type="datetimeFigureOut">
              <a:rPr lang="en-US" smtClean="0"/>
              <a:t>3/2/16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12A748-7E8A-45E8-98F5-87D717DA75A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62787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1" name="Picture 10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753229"/>
            <a:ext cx="9613863" cy="108093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6350" y="2336873"/>
            <a:ext cx="4472327" cy="69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0322" y="3030008"/>
            <a:ext cx="4698355" cy="2906179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820154" y="2336873"/>
            <a:ext cx="4474028" cy="69207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594123" y="3030008"/>
            <a:ext cx="4700059" cy="2906179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802BA-91E5-41F6-AB00-B77EEDC61561}" type="datetimeFigureOut">
              <a:rPr lang="en-US" smtClean="0"/>
              <a:t>3/2/16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12A748-7E8A-45E8-98F5-87D717DA75A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70612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7" name="Picture 6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802BA-91E5-41F6-AB00-B77EEDC61561}" type="datetimeFigureOut">
              <a:rPr lang="en-US" smtClean="0"/>
              <a:t>3/2/16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12A748-7E8A-45E8-98F5-87D717DA75A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51199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D-ShadowShort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802BA-91E5-41F6-AB00-B77EEDC61561}" type="datetimeFigureOut">
              <a:rPr lang="en-US" smtClean="0"/>
              <a:t>3/2/16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12A748-7E8A-45E8-98F5-87D717DA75A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100479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1" y="753227"/>
            <a:ext cx="9613859" cy="108094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85846" y="2336873"/>
            <a:ext cx="5608336" cy="3599313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2336872"/>
            <a:ext cx="3790078" cy="359931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802BA-91E5-41F6-AB00-B77EEDC61561}" type="datetimeFigureOut">
              <a:rPr lang="en-US" smtClean="0"/>
              <a:t>3/2/16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12A748-7E8A-45E8-98F5-87D717DA75A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48563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3" y="753228"/>
            <a:ext cx="9613857" cy="1080938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868333" y="2336874"/>
            <a:ext cx="5425849" cy="3599312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3" y="2336873"/>
            <a:ext cx="3876256" cy="3599315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802BA-91E5-41F6-AB00-B77EEDC61561}" type="datetimeFigureOut">
              <a:rPr lang="en-US" smtClean="0"/>
              <a:t>3/2/16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12A748-7E8A-45E8-98F5-87D717DA75A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9113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ashOverlay-FullResolve.png"/>
          <p:cNvPicPr>
            <a:picLocks noChangeAspect="1"/>
          </p:cNvPicPr>
          <p:nvPr/>
        </p:nvPicPr>
        <p:blipFill>
          <a:blip r:embed="rId19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0321" y="753228"/>
            <a:ext cx="9613861" cy="10809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1" y="2336873"/>
            <a:ext cx="9613861" cy="35993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0981" y="593618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5802BA-91E5-41F6-AB00-B77EEDC61561}" type="datetimeFigureOut">
              <a:rPr lang="en-US" smtClean="0"/>
              <a:t>3/2/16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0321" y="5936188"/>
            <a:ext cx="68706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29455" y="753227"/>
            <a:ext cx="1154151" cy="10907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12A748-7E8A-45E8-98F5-87D717DA75A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946411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6" r:id="rId1"/>
    <p:sldLayoutId id="2147483677" r:id="rId2"/>
    <p:sldLayoutId id="2147483678" r:id="rId3"/>
    <p:sldLayoutId id="2147483679" r:id="rId4"/>
    <p:sldLayoutId id="2147483680" r:id="rId5"/>
    <p:sldLayoutId id="2147483681" r:id="rId6"/>
    <p:sldLayoutId id="2147483682" r:id="rId7"/>
    <p:sldLayoutId id="2147483683" r:id="rId8"/>
    <p:sldLayoutId id="2147483684" r:id="rId9"/>
    <p:sldLayoutId id="2147483685" r:id="rId10"/>
    <p:sldLayoutId id="2147483686" r:id="rId11"/>
    <p:sldLayoutId id="2147483687" r:id="rId12"/>
    <p:sldLayoutId id="2147483688" r:id="rId13"/>
    <p:sldLayoutId id="2147483689" r:id="rId14"/>
    <p:sldLayoutId id="2147483690" r:id="rId15"/>
    <p:sldLayoutId id="2147483691" r:id="rId16"/>
    <p:sldLayoutId id="2147483692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mailto:jstevens684576@163.com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80743" y="4876325"/>
            <a:ext cx="7952049" cy="1117687"/>
          </a:xfrm>
        </p:spPr>
        <p:txBody>
          <a:bodyPr>
            <a:normAutofit fontScale="25000" lnSpcReduction="20000"/>
          </a:bodyPr>
          <a:lstStyle/>
          <a:p>
            <a:r>
              <a:rPr lang="en-US" sz="16000" dirty="0"/>
              <a:t>Band Boosters Meeting</a:t>
            </a:r>
          </a:p>
          <a:p>
            <a:r>
              <a:rPr lang="en-US" sz="12000" dirty="0"/>
              <a:t>July 1, </a:t>
            </a:r>
            <a:r>
              <a:rPr lang="en-US" sz="12000" dirty="0" smtClean="0"/>
              <a:t>2016</a:t>
            </a:r>
            <a:endParaRPr lang="en-US" sz="12000" dirty="0"/>
          </a:p>
        </p:txBody>
      </p:sp>
      <p:sp>
        <p:nvSpPr>
          <p:cNvPr id="6" name="Rectangle 5"/>
          <p:cNvSpPr/>
          <p:nvPr/>
        </p:nvSpPr>
        <p:spPr>
          <a:xfrm>
            <a:off x="3758510" y="3490154"/>
            <a:ext cx="3385127" cy="659247"/>
          </a:xfrm>
          <a:prstGeom prst="rect">
            <a:avLst/>
          </a:prstGeom>
          <a:noFill/>
          <a:ln>
            <a:noFill/>
          </a:ln>
        </p:spPr>
        <p:txBody>
          <a:bodyPr wrap="none" lIns="91440" tIns="45720" rIns="91440" bIns="45720" anchor="b">
            <a:no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b="1" spc="-300" dirty="0">
                <a:ln w="0"/>
                <a:solidFill>
                  <a:schemeClr val="tx2"/>
                </a:solidFill>
                <a:latin typeface="Segoe Print" panose="02000600000000000000" pitchFamily="2" charset="0"/>
              </a:rPr>
              <a:t>Terrier Tough!</a:t>
            </a:r>
          </a:p>
        </p:txBody>
      </p:sp>
      <p:pic>
        <p:nvPicPr>
          <p:cNvPr id="7" name="Picture 6" descr="C:\Users\Screencaster\AppData\Local\Microsoft\Windows\Temporary Internet Files\Content.IE5\KA4C0LPP\MC900088482[1].wmf"/>
          <p:cNvPicPr>
            <a:picLocks noChangeAspect="1" noChangeArrowheads="1"/>
          </p:cNvPicPr>
          <p:nvPr/>
        </p:nvPicPr>
        <p:blipFill rotWithShape="1">
          <a:blip r:embed="rId2" cstate="print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44"/>
          <a:stretch/>
        </p:blipFill>
        <p:spPr bwMode="auto">
          <a:xfrm>
            <a:off x="4879574" y="1462114"/>
            <a:ext cx="1143000" cy="11344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8"/>
          <p:cNvSpPr/>
          <p:nvPr/>
        </p:nvSpPr>
        <p:spPr>
          <a:xfrm>
            <a:off x="1891611" y="2686050"/>
            <a:ext cx="7543800" cy="875036"/>
          </a:xfrm>
          <a:prstGeom prst="rect">
            <a:avLst/>
          </a:prstGeom>
          <a:noFill/>
        </p:spPr>
        <p:txBody>
          <a:bodyPr wrap="square" lIns="91440" tIns="45720" rIns="91440" bIns="45720" anchor="t">
            <a:no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54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Impact" panose="020B0806030902050204" pitchFamily="34" charset="0"/>
              </a:rPr>
              <a:t>Texlahoma </a:t>
            </a:r>
            <a:r>
              <a:rPr lang="en-US" sz="54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Impact" panose="020B0806030902050204" pitchFamily="34" charset="0"/>
              </a:rPr>
              <a:t>High School </a:t>
            </a:r>
          </a:p>
        </p:txBody>
      </p:sp>
    </p:spTree>
    <p:extLst>
      <p:ext uri="{BB962C8B-B14F-4D97-AF65-F5344CB8AC3E}">
        <p14:creationId xmlns:p14="http://schemas.microsoft.com/office/powerpoint/2010/main" val="18446202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Next Meeting</a:t>
            </a:r>
            <a:endParaRPr lang="en-US" dirty="0"/>
          </a:p>
        </p:txBody>
      </p:sp>
      <p:sp>
        <p:nvSpPr>
          <p:cNvPr id="4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2800" dirty="0" smtClean="0"/>
              <a:t>July 15, 2016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4081774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See You Next Month!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>
              <a:buSzPct val="85000"/>
            </a:pPr>
            <a:r>
              <a:rPr lang="en-US" dirty="0" smtClean="0"/>
              <a:t>Next Meeting: </a:t>
            </a:r>
          </a:p>
          <a:p>
            <a:pPr lvl="1">
              <a:buNone/>
            </a:pPr>
            <a:r>
              <a:rPr lang="en-US" dirty="0" smtClean="0"/>
              <a:t>July 15 at </a:t>
            </a:r>
            <a:r>
              <a:rPr lang="en-US" dirty="0"/>
              <a:t>7 p.m.</a:t>
            </a:r>
          </a:p>
          <a:p>
            <a:pPr marL="800100" lvl="1" indent="-342900">
              <a:buFont typeface="Wingdings" pitchFamily="2" charset="2"/>
              <a:buChar char="v"/>
            </a:pPr>
            <a:r>
              <a:rPr lang="en-US" dirty="0" smtClean="0"/>
              <a:t>Back to School – Recruit New Members</a:t>
            </a:r>
          </a:p>
          <a:p>
            <a:pPr marL="800100" lvl="1" indent="-342900">
              <a:buFont typeface="Wingdings" pitchFamily="2" charset="2"/>
              <a:buChar char="v"/>
            </a:pPr>
            <a:r>
              <a:rPr lang="en-US" dirty="0" smtClean="0"/>
              <a:t>Finalize Fundraising Calendar and Assign Coordinators</a:t>
            </a:r>
            <a:endParaRPr lang="en-US" dirty="0"/>
          </a:p>
          <a:p>
            <a:pPr lvl="1">
              <a:buFont typeface="Wingdings" pitchFamily="2" charset="2"/>
              <a:buChar char="v"/>
            </a:pPr>
            <a:endParaRPr lang="en-US" dirty="0"/>
          </a:p>
        </p:txBody>
      </p:sp>
      <p:pic>
        <p:nvPicPr>
          <p:cNvPr id="3075" name="Picture 3" descr="C:\Documents and Settings\kelly\Local Settings\Temporary Internet Files\Content.IE5\QAK2UV9D\MPj03096410000[1]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483475" y="2222287"/>
            <a:ext cx="2895600" cy="405925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0138120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Agenda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6870" y="2663445"/>
            <a:ext cx="9613861" cy="3599316"/>
          </a:xfrm>
        </p:spPr>
        <p:txBody>
          <a:bodyPr>
            <a:normAutofit/>
          </a:bodyPr>
          <a:lstStyle/>
          <a:p>
            <a:pPr>
              <a:buSzPct val="85000"/>
            </a:pPr>
            <a:r>
              <a:rPr lang="en-US" dirty="0" smtClean="0"/>
              <a:t>New </a:t>
            </a:r>
            <a:r>
              <a:rPr lang="en-US" dirty="0"/>
              <a:t>Officers</a:t>
            </a:r>
          </a:p>
          <a:p>
            <a:pPr marL="800100" lvl="1" indent="-342900">
              <a:buFont typeface="Wingdings" pitchFamily="2" charset="2"/>
              <a:buChar char="v"/>
            </a:pPr>
            <a:r>
              <a:rPr lang="en-US" dirty="0" smtClean="0"/>
              <a:t>Elections and Thank You </a:t>
            </a:r>
          </a:p>
          <a:p>
            <a:pPr marL="800100" lvl="1" indent="-342900">
              <a:buFont typeface="Wingdings" pitchFamily="2" charset="2"/>
              <a:buChar char="v"/>
            </a:pPr>
            <a:r>
              <a:rPr lang="en-US" dirty="0" smtClean="0"/>
              <a:t>Announce New Officers</a:t>
            </a:r>
          </a:p>
          <a:p>
            <a:pPr marL="800100" lvl="1" indent="-342900">
              <a:buFont typeface="Wingdings" pitchFamily="2" charset="2"/>
              <a:buChar char="v"/>
            </a:pPr>
            <a:r>
              <a:rPr lang="en-US" dirty="0" smtClean="0"/>
              <a:t>Distribute Officer Contact Info</a:t>
            </a:r>
            <a:endParaRPr lang="en-US" dirty="0"/>
          </a:p>
          <a:p>
            <a:pPr>
              <a:buSzPct val="85000"/>
            </a:pPr>
            <a:r>
              <a:rPr lang="en-US" dirty="0" smtClean="0"/>
              <a:t>Fundraising</a:t>
            </a:r>
            <a:endParaRPr lang="en-US" dirty="0"/>
          </a:p>
          <a:p>
            <a:pPr marL="800100" lvl="1" indent="-342900">
              <a:buFont typeface="Wingdings" pitchFamily="2" charset="2"/>
              <a:buChar char="v"/>
            </a:pPr>
            <a:r>
              <a:rPr lang="en-US" dirty="0" smtClean="0"/>
              <a:t>Past and Present Ideas</a:t>
            </a:r>
          </a:p>
          <a:p>
            <a:pPr marL="800100" lvl="1" indent="-342900">
              <a:buFont typeface="Wingdings" pitchFamily="2" charset="2"/>
              <a:buChar char="v"/>
            </a:pPr>
            <a:r>
              <a:rPr lang="en-US" dirty="0" smtClean="0"/>
              <a:t>Review Yearly Results</a:t>
            </a:r>
          </a:p>
        </p:txBody>
      </p:sp>
    </p:spTree>
    <p:extLst>
      <p:ext uri="{BB962C8B-B14F-4D97-AF65-F5344CB8AC3E}">
        <p14:creationId xmlns:p14="http://schemas.microsoft.com/office/powerpoint/2010/main" val="32863342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New Officer Announcement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2800" dirty="0" smtClean="0"/>
              <a:t>2015-2016 </a:t>
            </a:r>
            <a:r>
              <a:rPr lang="en-US" sz="2800" dirty="0"/>
              <a:t>School Year</a:t>
            </a:r>
          </a:p>
        </p:txBody>
      </p:sp>
    </p:spTree>
    <p:extLst>
      <p:ext uri="{BB962C8B-B14F-4D97-AF65-F5344CB8AC3E}">
        <p14:creationId xmlns:p14="http://schemas.microsoft.com/office/powerpoint/2010/main" val="5608621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Elections and Appreciation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1981200" y="2362201"/>
            <a:ext cx="8001000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/>
              <a:t>Elections were held in </a:t>
            </a:r>
            <a:r>
              <a:rPr lang="en-US" sz="2800" dirty="0" smtClean="0"/>
              <a:t>June</a:t>
            </a:r>
            <a:endParaRPr lang="en-US" sz="2800" dirty="0"/>
          </a:p>
          <a:p>
            <a:pPr algn="ctr"/>
            <a:r>
              <a:rPr lang="en-US" sz="2800" dirty="0"/>
              <a:t>for new Band Boosters officers for the</a:t>
            </a:r>
          </a:p>
          <a:p>
            <a:pPr algn="ctr"/>
            <a:r>
              <a:rPr lang="en-US" sz="2800" dirty="0" smtClean="0"/>
              <a:t>2015-2016 </a:t>
            </a:r>
            <a:r>
              <a:rPr lang="en-US" sz="2800" dirty="0"/>
              <a:t>school year. </a:t>
            </a:r>
          </a:p>
          <a:p>
            <a:pPr algn="ctr"/>
            <a:r>
              <a:rPr lang="en-US" sz="2800" dirty="0"/>
              <a:t>Before we welcome our new officers,</a:t>
            </a:r>
          </a:p>
          <a:p>
            <a:pPr algn="ctr"/>
            <a:r>
              <a:rPr lang="en-US" sz="2800" dirty="0"/>
              <a:t>we want to give a huge                                          </a:t>
            </a:r>
            <a:r>
              <a:rPr lang="en-US" sz="6000" dirty="0">
                <a:ln w="0"/>
                <a:solidFill>
                  <a:schemeClr val="accent1"/>
                </a:solidFill>
                <a:latin typeface="Impact" panose="020B0806030902050204" pitchFamily="34" charset="0"/>
              </a:rPr>
              <a:t>THANK YOU  </a:t>
            </a:r>
            <a:r>
              <a:rPr lang="en-US" sz="6000" dirty="0">
                <a:ln w="0"/>
                <a:solidFill>
                  <a:schemeClr val="accent5"/>
                </a:solidFill>
                <a:latin typeface="Impact" panose="020B0806030902050204" pitchFamily="34" charset="0"/>
              </a:rPr>
              <a:t>                                                    </a:t>
            </a:r>
            <a:r>
              <a:rPr lang="en-US" sz="2800" dirty="0"/>
              <a:t>to our </a:t>
            </a:r>
            <a:r>
              <a:rPr lang="en-US" sz="2800" dirty="0" smtClean="0"/>
              <a:t>previous year’s </a:t>
            </a:r>
            <a:r>
              <a:rPr lang="en-US" sz="2800" dirty="0"/>
              <a:t>officers for a </a:t>
            </a:r>
            <a:r>
              <a:rPr lang="en-US" sz="2800" dirty="0" smtClean="0"/>
              <a:t>spectacular </a:t>
            </a:r>
            <a:r>
              <a:rPr lang="en-US" sz="2800" dirty="0"/>
              <a:t>year and for </a:t>
            </a:r>
            <a:r>
              <a:rPr lang="en-US" sz="2800" dirty="0" smtClean="0"/>
              <a:t>all their hard </a:t>
            </a:r>
            <a:r>
              <a:rPr lang="en-US" sz="2800" dirty="0"/>
              <a:t>work!</a:t>
            </a:r>
          </a:p>
        </p:txBody>
      </p:sp>
    </p:spTree>
    <p:extLst>
      <p:ext uri="{BB962C8B-B14F-4D97-AF65-F5344CB8AC3E}">
        <p14:creationId xmlns:p14="http://schemas.microsoft.com/office/powerpoint/2010/main" val="2932666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New </a:t>
            </a:r>
            <a:r>
              <a:rPr lang="en-US" dirty="0" smtClean="0"/>
              <a:t>2015-2016 </a:t>
            </a:r>
            <a:r>
              <a:rPr lang="en-US" dirty="0" smtClean="0"/>
              <a:t>Band Booster Officers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91915526"/>
              </p:ext>
            </p:extLst>
          </p:nvPr>
        </p:nvGraphicFramePr>
        <p:xfrm>
          <a:off x="3428998" y="2409825"/>
          <a:ext cx="5334000" cy="2225040"/>
        </p:xfrm>
        <a:graphic>
          <a:graphicData uri="http://schemas.openxmlformats.org/drawingml/2006/table">
            <a:tbl>
              <a:tblPr firstRow="1" bandRow="1">
                <a:effectLst/>
                <a:tableStyleId>{D113A9D2-9D6B-4929-AA2D-F23B5EE8CBE7}</a:tableStyleId>
              </a:tblPr>
              <a:tblGrid>
                <a:gridCol w="1981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352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Officer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dirty="0" smtClean="0"/>
                        <a:t>Position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Member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President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Ms. Sara</a:t>
                      </a:r>
                      <a:r>
                        <a:rPr lang="en-US" baseline="0" dirty="0" smtClean="0"/>
                        <a:t> Morales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Vice President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Mr. Terrance</a:t>
                      </a:r>
                      <a:r>
                        <a:rPr lang="en-US" baseline="0" dirty="0" smtClean="0"/>
                        <a:t> Miller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Accounting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Ms. Sandra Lee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Fundraising</a:t>
                      </a:r>
                      <a:r>
                        <a:rPr lang="en-US" baseline="0" dirty="0" smtClean="0"/>
                        <a:t> Chair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Ms. Julia Stevens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Secretary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Mrs.</a:t>
                      </a:r>
                      <a:r>
                        <a:rPr lang="en-US" baseline="0" dirty="0" smtClean="0"/>
                        <a:t> GwePierce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16" name="Folded Corner 15"/>
          <p:cNvSpPr/>
          <p:nvPr/>
        </p:nvSpPr>
        <p:spPr>
          <a:xfrm>
            <a:off x="3405186" y="5172075"/>
            <a:ext cx="5381625" cy="1219200"/>
          </a:xfrm>
          <a:prstGeom prst="foldedCorner">
            <a:avLst/>
          </a:prstGeom>
          <a:effectLst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accent2">
                    <a:lumMod val="20000"/>
                    <a:lumOff val="80000"/>
                  </a:schemeClr>
                </a:solidFill>
              </a:rPr>
              <a:t>Congratulations &amp; Welcome!</a:t>
            </a:r>
          </a:p>
        </p:txBody>
      </p:sp>
    </p:spTree>
    <p:extLst>
      <p:ext uri="{BB962C8B-B14F-4D97-AF65-F5344CB8AC3E}">
        <p14:creationId xmlns:p14="http://schemas.microsoft.com/office/powerpoint/2010/main" val="9707699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Fundraising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2800" dirty="0" smtClean="0"/>
              <a:t>Past and Future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6242691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Possible </a:t>
            </a:r>
            <a:r>
              <a:rPr lang="en-US" dirty="0" err="1" smtClean="0"/>
              <a:t>Funraising</a:t>
            </a:r>
            <a:r>
              <a:rPr lang="en-US" dirty="0" smtClean="0"/>
              <a:t> Projects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10000" y="2501843"/>
            <a:ext cx="5185873" cy="4241857"/>
          </a:xfrm>
        </p:spPr>
        <p:txBody>
          <a:bodyPr>
            <a:normAutofit/>
          </a:bodyPr>
          <a:lstStyle/>
          <a:p>
            <a:r>
              <a:rPr lang="en-US" b="1" dirty="0" smtClean="0"/>
              <a:t>Previous Projects</a:t>
            </a:r>
          </a:p>
          <a:p>
            <a:pPr lvl="1"/>
            <a:r>
              <a:rPr lang="en-US" dirty="0" smtClean="0"/>
              <a:t>Bake Sale</a:t>
            </a:r>
          </a:p>
          <a:p>
            <a:pPr lvl="1"/>
            <a:r>
              <a:rPr lang="en-US" dirty="0" smtClean="0"/>
              <a:t>Candy bar </a:t>
            </a:r>
            <a:r>
              <a:rPr lang="en-US" dirty="0" smtClean="0"/>
              <a:t>Sale</a:t>
            </a:r>
          </a:p>
          <a:p>
            <a:pPr lvl="1"/>
            <a:r>
              <a:rPr lang="en-US" dirty="0" smtClean="0"/>
              <a:t>Walk-a-Thon</a:t>
            </a:r>
          </a:p>
          <a:p>
            <a:pPr lvl="1"/>
            <a:r>
              <a:rPr lang="en-US" dirty="0" smtClean="0"/>
              <a:t>Wrap Gifts at Local Mall</a:t>
            </a:r>
          </a:p>
          <a:p>
            <a:pPr lvl="1"/>
            <a:r>
              <a:rPr lang="en-US" dirty="0" smtClean="0"/>
              <a:t>Card Kit Sales</a:t>
            </a:r>
          </a:p>
          <a:p>
            <a:r>
              <a:rPr lang="en-US" b="1" dirty="0" smtClean="0"/>
              <a:t>New Project Ideas</a:t>
            </a:r>
          </a:p>
          <a:p>
            <a:pPr lvl="1"/>
            <a:r>
              <a:rPr lang="en-US" dirty="0" smtClean="0"/>
              <a:t>Candygrams for Kids</a:t>
            </a:r>
          </a:p>
          <a:p>
            <a:pPr lvl="1"/>
            <a:r>
              <a:rPr lang="en-US" dirty="0" smtClean="0"/>
              <a:t>Car Wash</a:t>
            </a:r>
          </a:p>
          <a:p>
            <a:pPr lvl="1"/>
            <a:r>
              <a:rPr lang="en-US" dirty="0" smtClean="0"/>
              <a:t>Idol Contest –</a:t>
            </a:r>
            <a:br>
              <a:rPr lang="en-US" dirty="0" smtClean="0"/>
            </a:br>
            <a:r>
              <a:rPr lang="en-US" dirty="0" smtClean="0"/>
              <a:t>Pay Per Vote</a:t>
            </a:r>
          </a:p>
          <a:p>
            <a:endParaRPr lang="en-US" dirty="0" smtClean="0"/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0" y="2501843"/>
            <a:ext cx="5034715" cy="336486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7622902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Past Fundraising Results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51643487"/>
              </p:ext>
            </p:extLst>
          </p:nvPr>
        </p:nvGraphicFramePr>
        <p:xfrm>
          <a:off x="2081213" y="2479676"/>
          <a:ext cx="8029575" cy="412114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4621982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Choose </a:t>
            </a:r>
            <a:r>
              <a:rPr lang="en-US" dirty="0" smtClean="0"/>
              <a:t>2015-2016 </a:t>
            </a:r>
            <a:r>
              <a:rPr lang="en-US" dirty="0" smtClean="0"/>
              <a:t>Projects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07826" y="2374687"/>
            <a:ext cx="10563286" cy="4292813"/>
          </a:xfrm>
        </p:spPr>
        <p:txBody>
          <a:bodyPr>
            <a:normAutofit/>
          </a:bodyPr>
          <a:lstStyle/>
          <a:p>
            <a:pPr>
              <a:buSzPct val="85000"/>
            </a:pPr>
            <a:r>
              <a:rPr lang="en-US" b="1" dirty="0" smtClean="0"/>
              <a:t>Need to Choose Fundraising Projects</a:t>
            </a:r>
          </a:p>
          <a:p>
            <a:pPr marL="800100" lvl="1" indent="-342900">
              <a:buFont typeface="Wingdings" pitchFamily="2" charset="2"/>
              <a:buChar char="v"/>
            </a:pPr>
            <a:r>
              <a:rPr lang="en-US" dirty="0" smtClean="0"/>
              <a:t>5 projects per school year</a:t>
            </a:r>
          </a:p>
          <a:p>
            <a:pPr marL="919163" lvl="1"/>
            <a:r>
              <a:rPr lang="en-US" sz="1800" dirty="0"/>
              <a:t>Each lasts 6 weeks, with </a:t>
            </a:r>
            <a:r>
              <a:rPr lang="en-US" sz="1800" dirty="0" smtClean="0"/>
              <a:t>a 2-week </a:t>
            </a:r>
            <a:r>
              <a:rPr lang="en-US" sz="1800" dirty="0"/>
              <a:t>break in between</a:t>
            </a:r>
          </a:p>
          <a:p>
            <a:pPr marL="919163" lvl="1"/>
            <a:r>
              <a:rPr lang="en-US" sz="1800" dirty="0"/>
              <a:t>Need Project Coordinators</a:t>
            </a:r>
          </a:p>
          <a:p>
            <a:pPr marL="800100" lvl="1" indent="-342900">
              <a:buFont typeface="Wingdings" pitchFamily="2" charset="2"/>
              <a:buChar char="v"/>
            </a:pPr>
            <a:r>
              <a:rPr lang="en-US" dirty="0" smtClean="0"/>
              <a:t>Review </a:t>
            </a:r>
            <a:r>
              <a:rPr lang="en-US" dirty="0"/>
              <a:t>m</a:t>
            </a:r>
            <a:r>
              <a:rPr lang="en-US" dirty="0" smtClean="0"/>
              <a:t>onetary benefits of projects</a:t>
            </a:r>
          </a:p>
          <a:p>
            <a:pPr marL="457200" lvl="1" indent="0">
              <a:buNone/>
            </a:pPr>
            <a:endParaRPr lang="en-US" dirty="0" smtClean="0"/>
          </a:p>
          <a:p>
            <a:pPr>
              <a:buSzPct val="85000"/>
            </a:pPr>
            <a:r>
              <a:rPr lang="en-US" b="1" dirty="0" smtClean="0"/>
              <a:t>Project Coordinator’s Responsibility:</a:t>
            </a:r>
          </a:p>
          <a:p>
            <a:pPr marL="800100" lvl="1" indent="-342900">
              <a:spcBef>
                <a:spcPts val="0"/>
              </a:spcBef>
              <a:spcAft>
                <a:spcPts val="1200"/>
              </a:spcAft>
              <a:buFont typeface="Wingdings" pitchFamily="2" charset="2"/>
              <a:buChar char="v"/>
            </a:pPr>
            <a:r>
              <a:rPr lang="en-US" dirty="0" smtClean="0"/>
              <a:t>Best way to coordinate project</a:t>
            </a:r>
          </a:p>
          <a:p>
            <a:pPr>
              <a:buSzPct val="85000"/>
            </a:pPr>
            <a:r>
              <a:rPr lang="en-US" b="1" dirty="0" smtClean="0"/>
              <a:t>For Suggestions or Participation, Contact:</a:t>
            </a:r>
          </a:p>
          <a:p>
            <a:pPr marL="800100" lvl="1" indent="-342900">
              <a:buFont typeface="Wingdings" pitchFamily="2" charset="2"/>
              <a:buChar char="v"/>
            </a:pPr>
            <a:r>
              <a:rPr lang="en-US" dirty="0" smtClean="0"/>
              <a:t>Julia Stevens, Fundraising Chair, at </a:t>
            </a:r>
            <a:r>
              <a:rPr lang="en-US" dirty="0" smtClean="0">
                <a:hlinkClick r:id="rId2"/>
              </a:rPr>
              <a:t>jstevens684576@163.com</a:t>
            </a:r>
            <a:endParaRPr lang="en-US" dirty="0" smtClean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94979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erlin">
  <a:themeElements>
    <a:clrScheme name="Berlin">
      <a:dk1>
        <a:sysClr val="windowText" lastClr="000000"/>
      </a:dk1>
      <a:lt1>
        <a:sysClr val="window" lastClr="FFFFFF"/>
      </a:lt1>
      <a:dk2>
        <a:srgbClr val="9D360E"/>
      </a:dk2>
      <a:lt2>
        <a:srgbClr val="E7E6E6"/>
      </a:lt2>
      <a:accent1>
        <a:srgbClr val="F09415"/>
      </a:accent1>
      <a:accent2>
        <a:srgbClr val="C1B56B"/>
      </a:accent2>
      <a:accent3>
        <a:srgbClr val="4BAF73"/>
      </a:accent3>
      <a:accent4>
        <a:srgbClr val="5AA6C0"/>
      </a:accent4>
      <a:accent5>
        <a:srgbClr val="D17DF9"/>
      </a:accent5>
      <a:accent6>
        <a:srgbClr val="FA7E5C"/>
      </a:accent6>
      <a:hlink>
        <a:srgbClr val="FFAE3E"/>
      </a:hlink>
      <a:folHlink>
        <a:srgbClr val="FCC77E"/>
      </a:folHlink>
    </a:clrScheme>
    <a:fontScheme name="Berlin">
      <a:maj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erli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0000"/>
                <a:lumMod val="11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phClr">
                <a:shade val="100000"/>
                <a:hueMod val="100000"/>
                <a:satMod val="110000"/>
                <a:lumMod val="130000"/>
              </a:schemeClr>
            </a:gs>
            <a:gs pos="100000">
              <a:schemeClr val="phClr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erlin" id="{7B5DBA9E-B069-418E-9360-A61BDD0615A4}" vid="{C0CBE056-4EF4-4D92-969E-947779DA7AA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TM04033917[[fn=Berlin]]</Template>
  <TotalTime>0</TotalTime>
  <Words>256</Words>
  <Application>Microsoft Office PowerPoint</Application>
  <PresentationFormat>Widescreen</PresentationFormat>
  <Paragraphs>67</Paragraphs>
  <Slides>11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8" baseType="lpstr">
      <vt:lpstr>Arial</vt:lpstr>
      <vt:lpstr>Calibri</vt:lpstr>
      <vt:lpstr>Impact</vt:lpstr>
      <vt:lpstr>Segoe Print</vt:lpstr>
      <vt:lpstr>Trebuchet MS</vt:lpstr>
      <vt:lpstr>Wingdings</vt:lpstr>
      <vt:lpstr>Berlin</vt:lpstr>
      <vt:lpstr>PowerPoint Presentation</vt:lpstr>
      <vt:lpstr>Agenda</vt:lpstr>
      <vt:lpstr>New Officer Announcement</vt:lpstr>
      <vt:lpstr>Elections and Appreciation</vt:lpstr>
      <vt:lpstr>New 2015-2016 Band Booster Officers</vt:lpstr>
      <vt:lpstr>Fundraising</vt:lpstr>
      <vt:lpstr>Possible Funraising Projects</vt:lpstr>
      <vt:lpstr>Past Fundraising Results</vt:lpstr>
      <vt:lpstr>Choose 2015-2016 Projects </vt:lpstr>
      <vt:lpstr>Next Meeting</vt:lpstr>
      <vt:lpstr>See You Next Month!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2013-07-25T13:14:30Z</dcterms:created>
  <dcterms:modified xsi:type="dcterms:W3CDTF">2016-03-02T20:52:27Z</dcterms:modified>
</cp:coreProperties>
</file>