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0" r:id="rId1"/>
  </p:sldMasterIdLst>
  <p:handoutMasterIdLst>
    <p:handoutMasterId r:id="rId6"/>
  </p:handoutMasterIdLst>
  <p:sldIdLst>
    <p:sldId id="260" r:id="rId2"/>
    <p:sldId id="261" r:id="rId3"/>
    <p:sldId id="263" r:id="rId4"/>
    <p:sldId id="27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53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33" autoAdjust="0"/>
    <p:restoredTop sz="96305" autoAdjust="0"/>
  </p:normalViewPr>
  <p:slideViewPr>
    <p:cSldViewPr>
      <p:cViewPr varScale="1">
        <p:scale>
          <a:sx n="81" d="100"/>
          <a:sy n="81" d="100"/>
        </p:scale>
        <p:origin x="126" y="2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32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Classics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Sheet1!$B$1:$F$1</c:f>
              <c:strCach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strCache>
            </c:strRef>
          </c:cat>
          <c:val>
            <c:numRef>
              <c:f>Sheet1!$B$2:$F$2</c:f>
              <c:numCache>
                <c:formatCode>"$"#,##0.00</c:formatCode>
                <c:ptCount val="5"/>
                <c:pt idx="0">
                  <c:v>18580</c:v>
                </c:pt>
                <c:pt idx="1">
                  <c:v>69225</c:v>
                </c:pt>
                <c:pt idx="2">
                  <c:v>16326</c:v>
                </c:pt>
                <c:pt idx="3">
                  <c:v>10017</c:v>
                </c:pt>
                <c:pt idx="4">
                  <c:v>26134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Mystery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Sheet1!$B$1:$F$1</c:f>
              <c:strCach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strCache>
            </c:strRef>
          </c:cat>
          <c:val>
            <c:numRef>
              <c:f>Sheet1!$B$3:$F$3</c:f>
              <c:numCache>
                <c:formatCode>"$"#,##0.00</c:formatCode>
                <c:ptCount val="5"/>
                <c:pt idx="0">
                  <c:v>78970</c:v>
                </c:pt>
                <c:pt idx="1">
                  <c:v>82262</c:v>
                </c:pt>
                <c:pt idx="2">
                  <c:v>48640</c:v>
                </c:pt>
                <c:pt idx="3">
                  <c:v>49985</c:v>
                </c:pt>
                <c:pt idx="4">
                  <c:v>73428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Romance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Sheet1!$B$1:$F$1</c:f>
              <c:strCach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strCache>
            </c:strRef>
          </c:cat>
          <c:val>
            <c:numRef>
              <c:f>Sheet1!$B$4:$F$4</c:f>
              <c:numCache>
                <c:formatCode>"$"#,##0.00</c:formatCode>
                <c:ptCount val="5"/>
                <c:pt idx="0">
                  <c:v>94236</c:v>
                </c:pt>
                <c:pt idx="1">
                  <c:v>131390</c:v>
                </c:pt>
                <c:pt idx="2">
                  <c:v>79022</c:v>
                </c:pt>
                <c:pt idx="3">
                  <c:v>71009</c:v>
                </c:pt>
                <c:pt idx="4">
                  <c:v>81474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Sci-Fi &amp; Fantasy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Sheet1!$B$1:$F$1</c:f>
              <c:strCach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strCache>
            </c:strRef>
          </c:cat>
          <c:val>
            <c:numRef>
              <c:f>Sheet1!$B$5:$F$5</c:f>
              <c:numCache>
                <c:formatCode>"$"#,##0.00</c:formatCode>
                <c:ptCount val="5"/>
                <c:pt idx="0">
                  <c:v>16730</c:v>
                </c:pt>
                <c:pt idx="1">
                  <c:v>19730</c:v>
                </c:pt>
                <c:pt idx="2">
                  <c:v>12109</c:v>
                </c:pt>
                <c:pt idx="3">
                  <c:v>11355</c:v>
                </c:pt>
                <c:pt idx="4">
                  <c:v>17686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Young Adult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Sheet1!$B$1:$F$1</c:f>
              <c:strCach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strCache>
            </c:strRef>
          </c:cat>
          <c:val>
            <c:numRef>
              <c:f>Sheet1!$B$6:$F$6</c:f>
              <c:numCache>
                <c:formatCode>"$"#,##0.00</c:formatCode>
                <c:ptCount val="5"/>
                <c:pt idx="0">
                  <c:v>35358</c:v>
                </c:pt>
                <c:pt idx="1">
                  <c:v>42685</c:v>
                </c:pt>
                <c:pt idx="2">
                  <c:v>20893</c:v>
                </c:pt>
                <c:pt idx="3">
                  <c:v>16065</c:v>
                </c:pt>
                <c:pt idx="4">
                  <c:v>21388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0251512"/>
        <c:axId val="480249552"/>
      </c:barChart>
      <c:catAx>
        <c:axId val="4802515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0249552"/>
        <c:crosses val="autoZero"/>
        <c:auto val="1"/>
        <c:lblAlgn val="ctr"/>
        <c:lblOffset val="100"/>
        <c:noMultiLvlLbl val="0"/>
      </c:catAx>
      <c:valAx>
        <c:axId val="480249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0251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016C1-626A-4C97-8487-2A2B8EF56284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DE356-F43E-4F07-8C00-DBA096FE6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1049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066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448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017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46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434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7501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905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185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36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152400"/>
            <a:ext cx="1213514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712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552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64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41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802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589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9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08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E4F869E-98D3-46E3-A524-D64239D18F46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4257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76600" y="609600"/>
            <a:ext cx="6719669" cy="3048000"/>
          </a:xfrm>
        </p:spPr>
        <p:txBody>
          <a:bodyPr>
            <a:normAutofit/>
          </a:bodyPr>
          <a:lstStyle/>
          <a:p>
            <a:r>
              <a:rPr lang="en-US" sz="6600" dirty="0"/>
              <a:t>Crown and Griffin Books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079045" y="3657600"/>
            <a:ext cx="5114778" cy="110124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Fiction Genre Sales Report, 2008-2012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441323"/>
            <a:ext cx="1600200" cy="221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3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This year, Crown and Griffin sold $220,110 in fiction books alone– just over half of our total revenue. We sell five genres of books: classic, mystery, romance, sci-fi and fantasy, and young adult.</a:t>
            </a:r>
          </a:p>
          <a:p>
            <a:r>
              <a:rPr lang="en-US" sz="2800" dirty="0" smtClean="0"/>
              <a:t>Sales of all books have been historically low throughout the recession, but sales in all fiction genres were up in 2010.</a:t>
            </a:r>
          </a:p>
          <a:p>
            <a:endParaRPr lang="en-US" sz="2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35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363978"/>
              </p:ext>
            </p:extLst>
          </p:nvPr>
        </p:nvGraphicFramePr>
        <p:xfrm>
          <a:off x="1295400" y="1905000"/>
          <a:ext cx="8763000" cy="4267199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460500"/>
                <a:gridCol w="1460500"/>
                <a:gridCol w="1460500"/>
                <a:gridCol w="1460500"/>
                <a:gridCol w="1460500"/>
                <a:gridCol w="1460500"/>
              </a:tblGrid>
              <a:tr h="781114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 smtClean="0">
                          <a:effectLst/>
                        </a:rPr>
                        <a:t>Old Management</a:t>
                      </a:r>
                    </a:p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 smtClean="0">
                          <a:effectLst/>
                        </a:rPr>
                        <a:t>New Management</a:t>
                      </a:r>
                    </a:p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3471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Genre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2008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2009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2010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2011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2012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62778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Classics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$18,580.00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$69,225.00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$16,326.00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$10,017.00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$26,134.00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62778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Mystery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$78,970.00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$82,262.00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$48,640.00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$49,985.00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$73,428.00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62778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Romance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$94,236.00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$131,390.00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$79,022.00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$71,009.00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$81,474.00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62778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Sci-Fi &amp; Fantasy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$16,730.00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$19,730.00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$12,109.00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$11,355.00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$17,686.00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62778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Young Adult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$35,358.00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$42,685.00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$20,893.00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$16,065.00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$21,388.00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 by Genre, 2008-2012</a:t>
            </a:r>
          </a:p>
        </p:txBody>
      </p:sp>
    </p:spTree>
    <p:extLst>
      <p:ext uri="{BB962C8B-B14F-4D97-AF65-F5344CB8AC3E}">
        <p14:creationId xmlns:p14="http://schemas.microsoft.com/office/powerpoint/2010/main" val="64147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6638458"/>
              </p:ext>
            </p:extLst>
          </p:nvPr>
        </p:nvGraphicFramePr>
        <p:xfrm>
          <a:off x="2438400" y="2057400"/>
          <a:ext cx="7315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 by Genre, 2008-2012</a:t>
            </a:r>
          </a:p>
        </p:txBody>
      </p:sp>
    </p:spTree>
    <p:extLst>
      <p:ext uri="{BB962C8B-B14F-4D97-AF65-F5344CB8AC3E}">
        <p14:creationId xmlns:p14="http://schemas.microsoft.com/office/powerpoint/2010/main" val="275134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F4B54B"/>
      </a:accent1>
      <a:accent2>
        <a:srgbClr val="A2C84E"/>
      </a:accent2>
      <a:accent3>
        <a:srgbClr val="4BC298"/>
      </a:accent3>
      <a:accent4>
        <a:srgbClr val="4CB5D3"/>
      </a:accent4>
      <a:accent5>
        <a:srgbClr val="9167E3"/>
      </a:accent5>
      <a:accent6>
        <a:srgbClr val="E05073"/>
      </a:accent6>
      <a:hlink>
        <a:srgbClr val="E19520"/>
      </a:hlink>
      <a:folHlink>
        <a:srgbClr val="E8B15D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DD1DAD52-B525-46B5-8E87-60EE23581B9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TC103457485[[fn=Mesh]]</Template>
  <TotalTime>0</TotalTime>
  <Words>155</Words>
  <Application>Microsoft Office PowerPoint</Application>
  <PresentationFormat>Widescreen</PresentationFormat>
  <Paragraphs>45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Century Gothic</vt:lpstr>
      <vt:lpstr>Mesh</vt:lpstr>
      <vt:lpstr>Crown and Griffin Books</vt:lpstr>
      <vt:lpstr>Summary</vt:lpstr>
      <vt:lpstr>Sales by Genre, 2008-2012</vt:lpstr>
      <vt:lpstr>Sales by Genre, 2008-2012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2013-07-29T19:49:43Z</dcterms:created>
  <dcterms:modified xsi:type="dcterms:W3CDTF">2013-07-29T19:49:47Z</dcterms:modified>
</cp:coreProperties>
</file>