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72" r:id="rId1"/>
  </p:sldMasterIdLst>
  <p:notesMasterIdLst>
    <p:notesMasterId r:id="rId13"/>
  </p:notesMasterIdLst>
  <p:sldIdLst>
    <p:sldId id="256" r:id="rId2"/>
    <p:sldId id="271" r:id="rId3"/>
    <p:sldId id="264" r:id="rId4"/>
    <p:sldId id="273" r:id="rId5"/>
    <p:sldId id="261" r:id="rId6"/>
    <p:sldId id="263" r:id="rId7"/>
    <p:sldId id="258" r:id="rId8"/>
    <p:sldId id="259" r:id="rId9"/>
    <p:sldId id="260" r:id="rId10"/>
    <p:sldId id="268" r:id="rId11"/>
    <p:sldId id="270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2B3A"/>
    <a:srgbClr val="9F2937"/>
    <a:srgbClr val="50141B"/>
    <a:srgbClr val="9F29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38" autoAdjust="0"/>
  </p:normalViewPr>
  <p:slideViewPr>
    <p:cSldViewPr>
      <p:cViewPr>
        <p:scale>
          <a:sx n="60" d="100"/>
          <a:sy n="60" d="100"/>
        </p:scale>
        <p:origin x="-2352" y="-6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2009-2010 School Year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Doughnut Sale</c:v>
                </c:pt>
                <c:pt idx="1">
                  <c:v>Candy Bar Sale</c:v>
                </c:pt>
                <c:pt idx="2">
                  <c:v>Walk-a-thon</c:v>
                </c:pt>
                <c:pt idx="3">
                  <c:v>Wrap Gifts</c:v>
                </c:pt>
              </c:strCache>
            </c:strRef>
          </c:cat>
          <c:val>
            <c:numRef>
              <c:f>Sheet1!$B$2:$B$5</c:f>
              <c:numCache>
                <c:formatCode>"$"#,##0.00</c:formatCode>
                <c:ptCount val="4"/>
                <c:pt idx="0">
                  <c:v>1527</c:v>
                </c:pt>
                <c:pt idx="1">
                  <c:v>1155</c:v>
                </c:pt>
                <c:pt idx="2">
                  <c:v>800</c:v>
                </c:pt>
                <c:pt idx="3">
                  <c:v>1864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2008-2009 School Year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Doughnut Sale</c:v>
                </c:pt>
                <c:pt idx="1">
                  <c:v>Candy Bar Sale</c:v>
                </c:pt>
                <c:pt idx="2">
                  <c:v>Walk-a-thon</c:v>
                </c:pt>
                <c:pt idx="3">
                  <c:v>Wrap Gifts</c:v>
                </c:pt>
              </c:strCache>
            </c:strRef>
          </c:cat>
          <c:val>
            <c:numRef>
              <c:f>Sheet1!$C$2:$C$5</c:f>
              <c:numCache>
                <c:formatCode>"$"#,##0.00</c:formatCode>
                <c:ptCount val="4"/>
                <c:pt idx="0">
                  <c:v>1876</c:v>
                </c:pt>
                <c:pt idx="1">
                  <c:v>1234</c:v>
                </c:pt>
                <c:pt idx="2">
                  <c:v>955</c:v>
                </c:pt>
                <c:pt idx="3">
                  <c:v>1495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7955584"/>
        <c:axId val="27957120"/>
        <c:axId val="0"/>
      </c:bar3DChart>
      <c:catAx>
        <c:axId val="27955584"/>
        <c:scaling>
          <c:orientation val="minMax"/>
        </c:scaling>
        <c:delete val="0"/>
        <c:axPos val="b"/>
        <c:majorTickMark val="out"/>
        <c:minorTickMark val="none"/>
        <c:tickLblPos val="nextTo"/>
        <c:crossAx val="27957120"/>
        <c:crosses val="autoZero"/>
        <c:auto val="1"/>
        <c:lblAlgn val="ctr"/>
        <c:lblOffset val="100"/>
        <c:noMultiLvlLbl val="0"/>
      </c:catAx>
      <c:valAx>
        <c:axId val="27957120"/>
        <c:scaling>
          <c:orientation val="minMax"/>
        </c:scaling>
        <c:delete val="0"/>
        <c:axPos val="l"/>
        <c:majorGridlines/>
        <c:numFmt formatCode="&quot;$&quot;#,##0.00" sourceLinked="1"/>
        <c:majorTickMark val="out"/>
        <c:minorTickMark val="none"/>
        <c:tickLblPos val="nextTo"/>
        <c:crossAx val="2795558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9BD310-4345-40B5-B6DE-F882489761E9}" type="datetimeFigureOut">
              <a:rPr lang="en-US" smtClean="0"/>
              <a:t>12/6/2010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6BFCA3-03CB-4447-B147-2BEEDB13D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813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BFCA3-03CB-4447-B147-2BEEDB13DB6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151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1" y="2545080"/>
            <a:ext cx="9144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1" y="2667000"/>
            <a:ext cx="9144000" cy="2739571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5479143"/>
            <a:ext cx="9144000" cy="235857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599" y="2819400"/>
            <a:ext cx="8686800" cy="1470025"/>
          </a:xfrm>
        </p:spPr>
        <p:txBody>
          <a:bodyPr anchor="b">
            <a:noAutofit/>
          </a:bodyPr>
          <a:lstStyle>
            <a:lvl1pPr>
              <a:defRPr sz="7200" b="0" cap="none" spc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99" y="4800600"/>
            <a:ext cx="8001000" cy="5334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463A-9940-44BE-8F72-59233B8C2129}" type="datetimeFigureOut">
              <a:rPr lang="en-US" smtClean="0"/>
              <a:t>12/6/2010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148584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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62399" y="4392168"/>
            <a:ext cx="1219200" cy="365125"/>
          </a:xfrm>
        </p:spPr>
        <p:txBody>
          <a:bodyPr/>
          <a:lstStyle>
            <a:lvl1pPr algn="ctr">
              <a:defRPr sz="2400">
                <a:latin typeface="+mj-lt"/>
              </a:defRPr>
            </a:lvl1pPr>
          </a:lstStyle>
          <a:p>
            <a:fld id="{EFC21982-8A51-4646-A688-9279B32812A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818888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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463A-9940-44BE-8F72-59233B8C2129}" type="datetimeFigureOut">
              <a:rPr lang="en-US" smtClean="0"/>
              <a:t>12/6/2010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21982-8A51-4646-A688-9279B32812A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4591050" y="2409824"/>
            <a:ext cx="6858000" cy="2038351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rot="5400000">
            <a:off x="4668203" y="2570797"/>
            <a:ext cx="6858000" cy="1716405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74638"/>
            <a:ext cx="1447800" cy="5851525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274638"/>
            <a:ext cx="6353175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463A-9940-44BE-8F72-59233B8C2129}" type="datetimeFigureOut">
              <a:rPr lang="en-US" smtClean="0"/>
              <a:t>12/6/2010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762000" cy="365125"/>
          </a:xfrm>
        </p:spPr>
        <p:txBody>
          <a:bodyPr/>
          <a:lstStyle/>
          <a:p>
            <a:fld id="{EFC21982-8A51-4646-A688-9279B32812A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 rot="5400000">
            <a:off x="3681476" y="3354324"/>
            <a:ext cx="6858000" cy="149352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463A-9940-44BE-8F72-59233B8C2129}" type="datetimeFigureOut">
              <a:rPr lang="en-US" smtClean="0"/>
              <a:t>12/6/2010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21982-8A51-4646-A688-9279B32812A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2545080"/>
            <a:ext cx="9144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2667000"/>
            <a:ext cx="9144000" cy="2739571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-1" y="5479143"/>
            <a:ext cx="9144000" cy="235857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" y="2819400"/>
            <a:ext cx="8686800" cy="1463040"/>
          </a:xfrm>
        </p:spPr>
        <p:txBody>
          <a:bodyPr anchor="b" anchorCtr="0">
            <a:noAutofit/>
          </a:bodyPr>
          <a:lstStyle>
            <a:lvl1pPr algn="ctr">
              <a:defRPr sz="72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499" y="4800600"/>
            <a:ext cx="8001000" cy="548640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463A-9940-44BE-8F72-59233B8C2129}" type="datetimeFigureOut">
              <a:rPr lang="en-US" smtClean="0"/>
              <a:t>12/6/2010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59352" y="4389120"/>
            <a:ext cx="1216152" cy="365125"/>
          </a:xfrm>
        </p:spPr>
        <p:txBody>
          <a:bodyPr/>
          <a:lstStyle>
            <a:lvl1pPr algn="ctr">
              <a:defRPr sz="2400">
                <a:solidFill>
                  <a:srgbClr val="FFFFFF"/>
                </a:solidFill>
              </a:defRPr>
            </a:lvl1pPr>
          </a:lstStyle>
          <a:p>
            <a:fld id="{EFC21982-8A51-4646-A688-9279B32812A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818888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</a:t>
            </a:r>
            <a:endParaRPr lang="en-US" sz="3200" spc="150" dirty="0">
              <a:solidFill>
                <a:srgbClr val="FFFF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48584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</a:t>
            </a:r>
            <a:endParaRPr lang="en-US" sz="3200" spc="150" dirty="0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463A-9940-44BE-8F72-59233B8C2129}" type="datetimeFigureOut">
              <a:rPr lang="en-US" smtClean="0"/>
              <a:t>12/6/2010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21982-8A51-4646-A688-9279B32812A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463A-9940-44BE-8F72-59233B8C2129}" type="datetimeFigureOut">
              <a:rPr lang="en-US" smtClean="0"/>
              <a:t>12/6/2010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21982-8A51-4646-A688-9279B32812A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463A-9940-44BE-8F72-59233B8C2129}" type="datetimeFigureOut">
              <a:rPr lang="en-US" smtClean="0"/>
              <a:t>12/6/2010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21982-8A51-4646-A688-9279B32812A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463A-9940-44BE-8F72-59233B8C2129}" type="datetimeFigureOut">
              <a:rPr lang="en-US" smtClean="0"/>
              <a:t>12/6/2010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21982-8A51-4646-A688-9279B32812A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5638800" cy="94615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2" y="1719072"/>
            <a:ext cx="8247888" cy="45354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463A-9940-44BE-8F72-59233B8C2129}" type="datetimeFigureOut">
              <a:rPr lang="en-US" smtClean="0"/>
              <a:t>12/6/2010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21982-8A51-4646-A688-9279B32812A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172200" y="161544"/>
            <a:ext cx="29718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74320"/>
            <a:ext cx="2743200" cy="94488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6880" y="1717040"/>
            <a:ext cx="8249920" cy="4531360"/>
          </a:xfrm>
          <a:solidFill>
            <a:schemeClr val="bg2">
              <a:lumMod val="60000"/>
              <a:lumOff val="40000"/>
            </a:schemeClr>
          </a:solidFill>
          <a:effectLst>
            <a:outerShdw blurRad="76200" dist="38100" dir="3600000" algn="ctr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463A-9940-44BE-8F72-59233B8C2129}" type="datetimeFigureOut">
              <a:rPr lang="en-US" smtClean="0"/>
              <a:t>12/6/2010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21982-8A51-4646-A688-9279B32812A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172200" y="161544"/>
            <a:ext cx="29718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5638800" cy="100584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28600"/>
            <a:ext cx="2819400" cy="100584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00584"/>
            <a:ext cx="9144000" cy="1453896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7641"/>
            <a:ext cx="9144000" cy="1154314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E2D463A-9940-44BE-8F72-59233B8C2129}" type="datetimeFigureOut">
              <a:rPr lang="en-US" smtClean="0"/>
              <a:t>12/6/2010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FC21982-8A51-4646-A688-9279B32812A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1368552"/>
            <a:ext cx="9144000" cy="149352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b="0" kern="1200" cap="none" spc="0">
          <a:ln w="13970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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Courier New" pitchFamily="49" charset="0"/>
        <a:buChar char="o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jstevens68@gmail.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sz="4100" dirty="0" smtClean="0"/>
              <a:t>Band Boosters Meeting</a:t>
            </a:r>
          </a:p>
          <a:p>
            <a:r>
              <a:rPr lang="en-US" dirty="0" smtClean="0"/>
              <a:t>July 1, 2010</a:t>
            </a:r>
          </a:p>
        </p:txBody>
      </p:sp>
      <p:sp>
        <p:nvSpPr>
          <p:cNvPr id="6" name="Rectangle 5"/>
          <p:cNvSpPr/>
          <p:nvPr/>
        </p:nvSpPr>
        <p:spPr>
          <a:xfrm>
            <a:off x="2879437" y="3792829"/>
            <a:ext cx="3385127" cy="65924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 anchor="b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i="0" u="none" cap="none" spc="-50" baseline="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75000"/>
                  </a:schemeClr>
                </a:solidFill>
                <a:effectLst/>
                <a:latin typeface="Forte" pitchFamily="66" charset="0"/>
              </a:rPr>
              <a:t>Terrier Tough!</a:t>
            </a:r>
            <a:endParaRPr lang="en-US" sz="3600" b="1" i="0" u="none" cap="none" spc="-50" baseline="0" dirty="0">
              <a:ln w="12700">
                <a:solidFill>
                  <a:schemeClr val="bg1"/>
                </a:solidFill>
                <a:prstDash val="solid"/>
              </a:ln>
              <a:solidFill>
                <a:schemeClr val="tx1">
                  <a:lumMod val="75000"/>
                </a:schemeClr>
              </a:solidFill>
              <a:effectLst/>
            </a:endParaRPr>
          </a:p>
        </p:txBody>
      </p:sp>
      <p:pic>
        <p:nvPicPr>
          <p:cNvPr id="7" name="Picture 6" descr="C:\Users\Screencaster\AppData\Local\Microsoft\Windows\Temporary Internet Files\Content.IE5\KA4C0LPP\MC900088482[1].wmf"/>
          <p:cNvPicPr>
            <a:picLocks noChangeAspect="1" noChangeArrowheads="1"/>
          </p:cNvPicPr>
          <p:nvPr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4"/>
          <a:stretch/>
        </p:blipFill>
        <p:spPr bwMode="auto">
          <a:xfrm>
            <a:off x="3873736" y="2057400"/>
            <a:ext cx="1143000" cy="113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219200" y="3145630"/>
            <a:ext cx="6856164" cy="819151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400" b="1" cap="none" spc="0" dirty="0" err="1">
                <a:ln w="19050" cmpd="sng">
                  <a:solidFill>
                    <a:srgbClr val="FFFFFF"/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100000">
                      <a:schemeClr val="bg1"/>
                    </a:gs>
                    <a:gs pos="68000">
                      <a:schemeClr val="bg1"/>
                    </a:gs>
                    <a:gs pos="52000">
                      <a:schemeClr val="accent1"/>
                    </a:gs>
                  </a:gsLst>
                  <a:lin ang="5400000" scaled="1"/>
                  <a:tileRect/>
                </a:gradFill>
                <a:effectLst>
                  <a:glow rad="50800">
                    <a:schemeClr val="tx1">
                      <a:lumMod val="50000"/>
                    </a:schemeClr>
                  </a:glow>
                  <a:outerShdw blurRad="50800" algn="ctr" rotWithShape="0">
                    <a:schemeClr val="tx1">
                      <a:lumMod val="50000"/>
                    </a:schemeClr>
                  </a:outerShdw>
                </a:effectLst>
                <a:latin typeface="Rockwell" pitchFamily="18" charset="0"/>
              </a:rPr>
              <a:t>Texlahoma</a:t>
            </a:r>
            <a:r>
              <a:rPr lang="en-US" sz="4400" b="1" cap="none" spc="0" dirty="0">
                <a:ln w="19050" cmpd="sng">
                  <a:solidFill>
                    <a:srgbClr val="FFFFFF"/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100000">
                      <a:schemeClr val="bg1"/>
                    </a:gs>
                    <a:gs pos="68000">
                      <a:schemeClr val="bg1"/>
                    </a:gs>
                    <a:gs pos="52000">
                      <a:schemeClr val="accent1"/>
                    </a:gs>
                  </a:gsLst>
                  <a:lin ang="5400000" scaled="1"/>
                  <a:tileRect/>
                </a:gradFill>
                <a:effectLst>
                  <a:glow rad="50800">
                    <a:schemeClr val="tx1">
                      <a:lumMod val="50000"/>
                    </a:schemeClr>
                  </a:glow>
                  <a:outerShdw blurRad="50800" algn="ctr" rotWithShape="0">
                    <a:schemeClr val="tx1">
                      <a:lumMod val="50000"/>
                    </a:schemeClr>
                  </a:outerShdw>
                </a:effectLst>
                <a:latin typeface="Rockwell" pitchFamily="18" charset="0"/>
              </a:rPr>
              <a:t> High School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Meeting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July 15, 2010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 You Next Month!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SzPct val="85000"/>
            </a:pPr>
            <a:r>
              <a:rPr lang="en-US" dirty="0" smtClean="0"/>
              <a:t>Next Meeting: </a:t>
            </a:r>
          </a:p>
          <a:p>
            <a:pPr lvl="1">
              <a:buNone/>
            </a:pPr>
            <a:r>
              <a:rPr lang="en-US" dirty="0" smtClean="0"/>
              <a:t>July 15</a:t>
            </a:r>
            <a:r>
              <a:rPr lang="en-US" baseline="30000" dirty="0" smtClean="0"/>
              <a:t>th</a:t>
            </a:r>
            <a:r>
              <a:rPr lang="en-US" dirty="0" smtClean="0"/>
              <a:t> - </a:t>
            </a:r>
            <a:r>
              <a:rPr lang="en-US" sz="2400" dirty="0" smtClean="0"/>
              <a:t> 7 p.m.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Back to School – Recruit New Members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Finalize Fundraising Calendar and Assign Coordinators</a:t>
            </a:r>
            <a:endParaRPr lang="en-US" dirty="0"/>
          </a:p>
          <a:p>
            <a:pPr lvl="1">
              <a:buFont typeface="Wingdings" pitchFamily="2" charset="2"/>
              <a:buChar char="v"/>
            </a:pPr>
            <a:endParaRPr lang="en-US" dirty="0"/>
          </a:p>
        </p:txBody>
      </p:sp>
      <p:pic>
        <p:nvPicPr>
          <p:cNvPr id="3075" name="Picture 3" descr="C:\Documents and Settings\kelly\Local Settings\Temporary Internet Files\Content.IE5\QAK2UV9D\MPj03096410000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1828800"/>
            <a:ext cx="2895600" cy="40592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85000"/>
            </a:pPr>
            <a:r>
              <a:rPr lang="en-US" sz="2800" dirty="0" smtClean="0"/>
              <a:t>New Officers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Elections and Thank You 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Announce </a:t>
            </a:r>
            <a:r>
              <a:rPr lang="en-US" dirty="0" smtClean="0"/>
              <a:t>New Officers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Distribute Officer Contact Info</a:t>
            </a:r>
            <a:endParaRPr lang="en-US" dirty="0"/>
          </a:p>
          <a:p>
            <a:pPr>
              <a:buSzPct val="85000"/>
            </a:pPr>
            <a:r>
              <a:rPr lang="en-US" sz="2800" dirty="0" smtClean="0"/>
              <a:t>Fundraising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Past and </a:t>
            </a:r>
            <a:r>
              <a:rPr lang="en-US" dirty="0" err="1" smtClean="0"/>
              <a:t>Preasent</a:t>
            </a:r>
            <a:r>
              <a:rPr lang="en-US" dirty="0" smtClean="0"/>
              <a:t> </a:t>
            </a:r>
            <a:r>
              <a:rPr lang="en-US" dirty="0" smtClean="0"/>
              <a:t>Ideas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Review Yearly Results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 Officer Announcement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2010-2011 School Year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Elections and Appreciation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71500" y="1845707"/>
            <a:ext cx="800100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Elections were held in </a:t>
            </a:r>
            <a:r>
              <a:rPr lang="en-US" sz="3200" dirty="0" err="1"/>
              <a:t>j</a:t>
            </a:r>
            <a:r>
              <a:rPr lang="en-US" sz="3200" dirty="0" err="1" smtClean="0"/>
              <a:t>une</a:t>
            </a:r>
            <a:endParaRPr lang="en-US" sz="3200" dirty="0" smtClean="0"/>
          </a:p>
          <a:p>
            <a:pPr algn="ctr"/>
            <a:r>
              <a:rPr lang="en-US" sz="3200" dirty="0" smtClean="0"/>
              <a:t>for new Band Boosters officers for the</a:t>
            </a:r>
          </a:p>
          <a:p>
            <a:pPr algn="ctr"/>
            <a:r>
              <a:rPr lang="en-US" sz="3200" dirty="0" smtClean="0"/>
              <a:t>2010-2011 school year. </a:t>
            </a:r>
          </a:p>
          <a:p>
            <a:pPr algn="ctr"/>
            <a:r>
              <a:rPr lang="en-US" sz="3200" dirty="0" smtClean="0"/>
              <a:t>Before we welcome our new officers,</a:t>
            </a:r>
          </a:p>
          <a:p>
            <a:pPr algn="ctr"/>
            <a:r>
              <a:rPr lang="en-US" sz="3200" dirty="0" smtClean="0"/>
              <a:t>we want to give a huge                                          </a:t>
            </a:r>
            <a:r>
              <a:rPr lang="en-US" sz="6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Thank You </a:t>
            </a:r>
            <a:r>
              <a:rPr lang="en-US" sz="6600" b="1" dirty="0" smtClean="0">
                <a:solidFill>
                  <a:schemeClr val="accent1"/>
                </a:solidFill>
              </a:rPr>
              <a:t>                                                     </a:t>
            </a:r>
            <a:r>
              <a:rPr lang="en-US" sz="3200" dirty="0" smtClean="0"/>
              <a:t>to our 2009-2010 officers for a </a:t>
            </a:r>
            <a:r>
              <a:rPr lang="en-US" sz="3200" dirty="0" err="1" smtClean="0"/>
              <a:t>spectaculer</a:t>
            </a:r>
            <a:r>
              <a:rPr lang="en-US" sz="3200" dirty="0" smtClean="0"/>
              <a:t> </a:t>
            </a:r>
            <a:r>
              <a:rPr lang="en-US" sz="3200" dirty="0" smtClean="0"/>
              <a:t>year and for all </a:t>
            </a:r>
            <a:r>
              <a:rPr lang="en-US" sz="3200" dirty="0" smtClean="0"/>
              <a:t>their </a:t>
            </a:r>
            <a:r>
              <a:rPr lang="en-US" sz="3200" dirty="0" smtClean="0"/>
              <a:t>hard work!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22342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New 2010-11 Band Booster Officers</a:t>
            </a:r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2264023"/>
              </p:ext>
            </p:extLst>
          </p:nvPr>
        </p:nvGraphicFramePr>
        <p:xfrm>
          <a:off x="1905000" y="1905000"/>
          <a:ext cx="5334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/>
                <a:gridCol w="3352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Officer</a:t>
                      </a:r>
                      <a:r>
                        <a:rPr lang="en-US" baseline="0" smtClean="0"/>
                        <a:t> </a:t>
                      </a:r>
                      <a:r>
                        <a:rPr lang="en-US" smtClean="0"/>
                        <a:t>Position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Member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President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Ms. Sara</a:t>
                      </a:r>
                      <a:r>
                        <a:rPr lang="en-US" baseline="0" smtClean="0"/>
                        <a:t> Morales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Vice President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Mr. Terrance</a:t>
                      </a:r>
                      <a:r>
                        <a:rPr lang="en-US" baseline="0" smtClean="0"/>
                        <a:t> Miller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Accounting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Ms. Sandra Lee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Fundraising</a:t>
                      </a:r>
                      <a:r>
                        <a:rPr lang="en-US" baseline="0" smtClean="0"/>
                        <a:t> Chair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Ms. Julia Stevens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Secretary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Mrs.</a:t>
                      </a:r>
                      <a:r>
                        <a:rPr lang="en-US" baseline="0" smtClean="0"/>
                        <a:t> </a:t>
                      </a:r>
                      <a:r>
                        <a:rPr lang="en-US" baseline="0" smtClean="0"/>
                        <a:t>Gwen Pierce</a:t>
                      </a:r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Horizontal Scroll 15"/>
          <p:cNvSpPr/>
          <p:nvPr/>
        </p:nvSpPr>
        <p:spPr>
          <a:xfrm>
            <a:off x="2057400" y="4648200"/>
            <a:ext cx="5112327" cy="12192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Congratulations &amp; Welcome!</a:t>
            </a:r>
            <a:endParaRPr lang="en-US" sz="2800" b="1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Fundraising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Past and Future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Possible </a:t>
            </a:r>
            <a:r>
              <a:rPr lang="en-US" err="1" smtClean="0"/>
              <a:t>Funraising</a:t>
            </a:r>
            <a:r>
              <a:rPr lang="en-US" smtClean="0"/>
              <a:t> Projects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smtClean="0"/>
              <a:t>Previous Projects</a:t>
            </a:r>
          </a:p>
          <a:p>
            <a:pPr lvl="1"/>
            <a:r>
              <a:rPr lang="en-US" smtClean="0"/>
              <a:t>Doughnut Sale</a:t>
            </a:r>
          </a:p>
          <a:p>
            <a:pPr lvl="1"/>
            <a:r>
              <a:rPr lang="en-US" err="1" smtClean="0"/>
              <a:t>Candybar</a:t>
            </a:r>
            <a:r>
              <a:rPr lang="en-US" smtClean="0"/>
              <a:t> Sale</a:t>
            </a:r>
          </a:p>
          <a:p>
            <a:pPr lvl="1"/>
            <a:r>
              <a:rPr lang="en-US" smtClean="0"/>
              <a:t>Walk-a-thon</a:t>
            </a:r>
            <a:endParaRPr lang="en-US" smtClean="0"/>
          </a:p>
          <a:p>
            <a:pPr lvl="1"/>
            <a:r>
              <a:rPr lang="en-US" smtClean="0"/>
              <a:t>Wrap Gifts at Local Mall</a:t>
            </a:r>
          </a:p>
          <a:p>
            <a:pPr lvl="1"/>
            <a:r>
              <a:rPr lang="en-US" smtClean="0"/>
              <a:t>Card Kit Sales</a:t>
            </a:r>
          </a:p>
          <a:p>
            <a:r>
              <a:rPr lang="en-US" b="1" smtClean="0"/>
              <a:t>New Project Ideas</a:t>
            </a:r>
          </a:p>
          <a:p>
            <a:pPr lvl="1"/>
            <a:r>
              <a:rPr lang="en-US" smtClean="0"/>
              <a:t>Candy-grams for Kids</a:t>
            </a:r>
          </a:p>
          <a:p>
            <a:pPr lvl="1"/>
            <a:r>
              <a:rPr lang="en-US" smtClean="0"/>
              <a:t>Car Wash</a:t>
            </a:r>
          </a:p>
          <a:p>
            <a:pPr lvl="1"/>
            <a:r>
              <a:rPr lang="en-US" smtClean="0"/>
              <a:t>Idol Contest –</a:t>
            </a:r>
            <a:br>
              <a:rPr lang="en-US" smtClean="0"/>
            </a:br>
            <a:r>
              <a:rPr lang="en-US" smtClean="0"/>
              <a:t>Pay Per Vote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1027" name="Picture 3" descr="C:\Documents and Settings\kelly\Local Settings\Temporary Internet Files\Content.IE5\3QNYGOPN\MPj04101860000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838700" y="2323249"/>
            <a:ext cx="3657600" cy="30798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Past Fundraising Results</a:t>
            </a:r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470754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Choose 2010-2011 Projects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SzPct val="85000"/>
            </a:pPr>
            <a:r>
              <a:rPr lang="en-US" b="1" dirty="0" smtClean="0"/>
              <a:t>Need to Choose Fundraising Projects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5 projects per school year</a:t>
            </a:r>
          </a:p>
          <a:p>
            <a:pPr marL="919163" lvl="1">
              <a:buFont typeface="Arial" pitchFamily="34" charset="0"/>
              <a:buChar char="•"/>
            </a:pPr>
            <a:r>
              <a:rPr lang="en-US" sz="1800" dirty="0" smtClean="0"/>
              <a:t>Each </a:t>
            </a:r>
            <a:r>
              <a:rPr lang="en-US" sz="1800" dirty="0"/>
              <a:t>lasts 6 </a:t>
            </a:r>
            <a:r>
              <a:rPr lang="en-US" sz="1800" dirty="0" smtClean="0"/>
              <a:t>weeks</a:t>
            </a:r>
            <a:r>
              <a:rPr lang="en-US" sz="1800" dirty="0"/>
              <a:t>, with </a:t>
            </a:r>
            <a:r>
              <a:rPr lang="en-US" sz="1800" dirty="0" smtClean="0"/>
              <a:t>2 week break in between</a:t>
            </a:r>
          </a:p>
          <a:p>
            <a:pPr marL="919163" lvl="1">
              <a:buFont typeface="Arial" pitchFamily="34" charset="0"/>
              <a:buChar char="•"/>
            </a:pPr>
            <a:r>
              <a:rPr lang="en-US" sz="1800" dirty="0" smtClean="0"/>
              <a:t>Need </a:t>
            </a:r>
            <a:r>
              <a:rPr lang="en-US" sz="1800" dirty="0"/>
              <a:t>Project </a:t>
            </a:r>
            <a:r>
              <a:rPr lang="en-US" sz="1800" dirty="0" smtClean="0"/>
              <a:t>Coordinators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Review </a:t>
            </a:r>
            <a:r>
              <a:rPr lang="en-US" dirty="0" smtClean="0"/>
              <a:t>monetary </a:t>
            </a:r>
            <a:r>
              <a:rPr lang="en-US" dirty="0" smtClean="0"/>
              <a:t>benefits of </a:t>
            </a:r>
            <a:r>
              <a:rPr lang="en-US" dirty="0" smtClean="0"/>
              <a:t>projects</a:t>
            </a: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>
              <a:buSzPct val="85000"/>
            </a:pPr>
            <a:r>
              <a:rPr lang="en-US" b="1" dirty="0" smtClean="0"/>
              <a:t>Project Coordinator’s Responsibility :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v"/>
            </a:pPr>
            <a:r>
              <a:rPr lang="en-US" dirty="0" smtClean="0"/>
              <a:t>Best way </a:t>
            </a:r>
            <a:r>
              <a:rPr lang="en-US" dirty="0" smtClean="0"/>
              <a:t>to </a:t>
            </a:r>
            <a:r>
              <a:rPr lang="en-US" dirty="0" smtClean="0"/>
              <a:t>coordinate project</a:t>
            </a:r>
          </a:p>
          <a:p>
            <a:pPr>
              <a:buSzPct val="85000"/>
            </a:pPr>
            <a:r>
              <a:rPr lang="en-US" b="1" dirty="0" smtClean="0"/>
              <a:t>For Suggestions or Participation, Contact :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Julia Stevens, Fundraising Chair at </a:t>
            </a:r>
            <a:r>
              <a:rPr lang="en-US" dirty="0" smtClean="0">
                <a:hlinkClick r:id="rId2"/>
              </a:rPr>
              <a:t>jstevens68@fakemail.com</a:t>
            </a:r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catur">
  <a:themeElements>
    <a:clrScheme name="Custom 8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99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Decatur">
      <a:majorFont>
        <a:latin typeface="Bodoni MT Condensed"/>
        <a:ea typeface=""/>
        <a:cs typeface=""/>
        <a:font script="Grek" typeface="Times New Roman"/>
        <a:font script="Cyrl" typeface="Times New Roman"/>
        <a:font script="Jpan" typeface="HG明朝E"/>
        <a:font script="Hang" typeface="HY목각파임B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catur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10000"/>
              </a:schemeClr>
            </a:gs>
            <a:gs pos="47500">
              <a:schemeClr val="phClr">
                <a:tint val="53000"/>
                <a:satMod val="120000"/>
              </a:schemeClr>
            </a:gs>
            <a:gs pos="58500">
              <a:schemeClr val="phClr">
                <a:tint val="53000"/>
                <a:satMod val="120000"/>
              </a:schemeClr>
            </a:gs>
            <a:gs pos="100000">
              <a:schemeClr val="phClr">
                <a:tint val="90000"/>
                <a:satMod val="110000"/>
              </a:schemeClr>
            </a:gs>
          </a:gsLst>
          <a:lin ang="3600000" scaled="1"/>
        </a:gradFill>
        <a:gradFill rotWithShape="1">
          <a:gsLst>
            <a:gs pos="0">
              <a:schemeClr val="phClr">
                <a:shade val="54000"/>
                <a:satMod val="105000"/>
              </a:schemeClr>
            </a:gs>
            <a:gs pos="47500">
              <a:schemeClr val="phClr">
                <a:shade val="88000"/>
                <a:satMod val="105000"/>
              </a:schemeClr>
            </a:gs>
            <a:gs pos="58500">
              <a:schemeClr val="phClr">
                <a:shade val="88000"/>
                <a:satMod val="105000"/>
              </a:schemeClr>
            </a:gs>
            <a:gs pos="100000">
              <a:schemeClr val="phClr">
                <a:shade val="54000"/>
                <a:satMod val="105000"/>
              </a:schemeClr>
            </a:gs>
          </a:gsLst>
          <a:lin ang="36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82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3600000" algn="r" rotWithShape="0">
              <a:srgbClr val="000000">
                <a:alpha val="30000"/>
              </a:srgbClr>
            </a:outerShdw>
          </a:effectLst>
        </a:effectStyle>
        <a:effectStyle>
          <a:effectLst>
            <a:outerShdw blurRad="63500" dist="25400" dir="3600000" algn="r" rotWithShape="0">
              <a:srgbClr val="000000">
                <a:alpha val="36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prstMaterial="flat">
            <a:bevelT w="38100" h="50800" prst="softRound"/>
          </a:sp3d>
        </a:effectStyle>
        <a:effectStyle>
          <a:effectLst>
            <a:outerShdw blurRad="76200" dist="38100" dir="3600000" algn="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contourW="44450" prstMaterial="flat">
            <a:bevelT w="38100" h="508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52000"/>
                <a:satMod val="105000"/>
              </a:schemeClr>
            </a:gs>
            <a:gs pos="47500">
              <a:schemeClr val="phClr">
                <a:tint val="90000"/>
                <a:shade val="89000"/>
                <a:satMod val="105000"/>
              </a:schemeClr>
            </a:gs>
            <a:gs pos="58500">
              <a:schemeClr val="phClr">
                <a:tint val="85000"/>
                <a:shade val="89000"/>
                <a:satMod val="105000"/>
              </a:schemeClr>
            </a:gs>
            <a:gs pos="100000">
              <a:schemeClr val="phClr">
                <a:tint val="100000"/>
                <a:shade val="52000"/>
                <a:satMod val="105000"/>
              </a:schemeClr>
            </a:gs>
          </a:gsLst>
          <a:lin ang="36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5000"/>
                <a:satMod val="120000"/>
              </a:schemeClr>
            </a:duotone>
          </a:blip>
          <a:tile tx="0" ty="0" sx="52000" sy="5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254</Words>
  <Application>Microsoft Office PowerPoint</Application>
  <PresentationFormat>On-screen Show (4:3)</PresentationFormat>
  <Paragraphs>67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Decatur</vt:lpstr>
      <vt:lpstr>PowerPoint Presentation</vt:lpstr>
      <vt:lpstr>Agenda</vt:lpstr>
      <vt:lpstr>New Officer Announcement</vt:lpstr>
      <vt:lpstr>Elections and Appreciation</vt:lpstr>
      <vt:lpstr>New 2010-11 Band Booster Officers</vt:lpstr>
      <vt:lpstr>Fundraising</vt:lpstr>
      <vt:lpstr>Possible Funraising Projects</vt:lpstr>
      <vt:lpstr>Past Fundraising Results</vt:lpstr>
      <vt:lpstr>Choose 2010-2011 Projects </vt:lpstr>
      <vt:lpstr>Next Meeting</vt:lpstr>
      <vt:lpstr>See You Next Month!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2010-12-06T14:07:18Z</dcterms:created>
  <dcterms:modified xsi:type="dcterms:W3CDTF">2010-12-06T16:18:51Z</dcterms:modified>
</cp:coreProperties>
</file>